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410" r:id="rId3"/>
    <p:sldId id="408" r:id="rId4"/>
    <p:sldId id="257" r:id="rId5"/>
    <p:sldId id="411" r:id="rId6"/>
    <p:sldId id="414" r:id="rId7"/>
    <p:sldId id="413" r:id="rId8"/>
    <p:sldId id="424" r:id="rId9"/>
    <p:sldId id="412" r:id="rId10"/>
    <p:sldId id="415" r:id="rId11"/>
    <p:sldId id="416" r:id="rId12"/>
    <p:sldId id="417" r:id="rId13"/>
    <p:sldId id="425" r:id="rId14"/>
    <p:sldId id="419" r:id="rId15"/>
    <p:sldId id="418" r:id="rId16"/>
    <p:sldId id="420" r:id="rId17"/>
    <p:sldId id="423" r:id="rId18"/>
    <p:sldId id="422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63819005840331E-2"/>
          <c:y val="0.14392131714950182"/>
          <c:w val="0.92006779035433073"/>
          <c:h val="0.7677295910599415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3</c:v>
                </c:pt>
                <c:pt idx="1">
                  <c:v>4.5</c:v>
                </c:pt>
                <c:pt idx="2">
                  <c:v>5.5</c:v>
                </c:pt>
                <c:pt idx="3">
                  <c:v>6.5</c:v>
                </c:pt>
                <c:pt idx="4">
                  <c:v>9.5</c:v>
                </c:pt>
              </c:numCache>
            </c:numRef>
          </c:xVal>
          <c:yVal>
            <c:numRef>
              <c:f>Sheet1!$B$2:$B$6</c:f>
              <c:numCache>
                <c:formatCode>0.00%</c:formatCode>
                <c:ptCount val="5"/>
                <c:pt idx="0">
                  <c:v>2.29E-2</c:v>
                </c:pt>
                <c:pt idx="1">
                  <c:v>7.7999999999999996E-3</c:v>
                </c:pt>
                <c:pt idx="2">
                  <c:v>6.1999999999999998E-3</c:v>
                </c:pt>
                <c:pt idx="3">
                  <c:v>5.4999999999999997E-3</c:v>
                </c:pt>
                <c:pt idx="4">
                  <c:v>3.3E-3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A11-4C53-BE12-D678DC5595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027688"/>
        <c:axId val="666028408"/>
      </c:scatterChart>
      <c:valAx>
        <c:axId val="66602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028408"/>
        <c:crosses val="autoZero"/>
        <c:crossBetween val="midCat"/>
      </c:valAx>
      <c:valAx>
        <c:axId val="666028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602768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9454C-2F04-4D5E-B230-A0A0B1CE6604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7160B-AA2E-4726-84EE-10C3E7925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187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2F866-53F8-F532-83E7-D01C37B773A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E5D8E11-30A5-4C07-816A-B912BF1F0FCE}" type="slidenum">
              <a:t>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6D1BBD-3483-75F0-74C5-F3069A52C30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7CE57-752B-2F04-A5C2-1F2DE01D9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0FF19-44E9-3E41-FAE3-C3615152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0A8C2A-C726-9A97-B32A-178A9342A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C3421-E6BD-B570-BF7E-4DB2ABA9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58D7D-77AA-8BEC-3C98-305FCDF6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31AC4-2C3A-4A18-FB74-744693F8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55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1E91-1ADD-BE5F-1A78-186F22E7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7799F-AC74-5594-3D81-EDA050391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A173F-C94F-E6A0-46BA-A2BF84780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44819-6678-8FA0-909B-CB92AE2D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3C3F8-AFAD-8F91-D0FA-022D62C4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45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9F3F36-79ED-3DB7-ACA0-F6E4F89CA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DEB18-4F7A-E65F-CA83-C130BA4F1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AFC15-BE2F-8BB1-D529-D3787EA0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54188-4915-DC25-93F2-B7721334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4284E-95A8-239B-4263-51198C77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1ECA-C04E-B9B2-91FB-5F0DF88A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DA5D6-5BE1-A3A0-086E-32F6DB32A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6C24B-1531-6FDB-ED0B-4C2471DAB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A4A95-71C7-625D-DE8D-B27AC4C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52B5C-4F95-DC7C-427A-F3336E1A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53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E53E-06C8-58B4-EDAF-D9A14E8D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97300-AB63-2BBF-0D23-C04A3B4A7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DC4E1-E47F-6195-D02C-AAE6365DB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4B817-04C4-EE96-8FB1-BFBD165D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2796F-09AA-4D6D-3456-E7BEA9A7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9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F3D05-FD56-A513-7E5D-3EE62352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7468E-4E65-32C3-B67B-7E28289D6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73A-9350-FFB2-3B50-D68BC8151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0FC7B-3FBB-24F4-6C37-C47B1768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F4040-29E2-4513-AD7E-914640BD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45A6B-9640-FA66-E23B-D6727297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2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8D27-D08C-0C2F-3E9E-2986679F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CD46-DAF7-C8B3-DE17-2EFBC6F1B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3369B-29F1-03DB-DD96-53BB29E8F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6F5010-4321-8369-8F02-3FCE8298C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76407-6434-960E-299A-9006106E94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D57B19-C207-7A0C-8262-8EF07DFB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1EF2C-AED6-42C1-7C39-2118424E6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CA344-6ECD-4ED4-53BC-63F7DEEB4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44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42AB-1A09-4265-AC41-7855C60C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2AE5A-07EC-53D5-21E3-103C920C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A814D-D39D-52A2-7B5E-A55BE57E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15823-03A0-3EFB-FD43-DC856F0B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4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246DC-EFFB-1F31-5B79-A9C35B22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0B05A-EDAA-00BC-4A1A-0870D100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45466-8EC3-2146-2923-4871287E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2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AE22-C80F-758A-0794-6ECC0956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5DB26-A79C-A9B2-116F-8AC8925DE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5A572-9FB2-7F15-A0A4-D6BF2DFA6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2A8F8-0CEF-9B02-8E91-5C5D51AA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A9249-A726-A84B-9F21-719B16A4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BF7A-9FBB-5FD7-C5C1-19090753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4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32F7-0916-C594-3034-252B1786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FFDE59-13E6-2524-3E6D-79B3864D5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CF243-15CC-62FD-FBF8-8B49C7E45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58969-3058-04DF-C03A-640379F1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A8BF7-F6C8-568B-8F8C-841B6AA2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9045F-796C-372E-1AD5-BE4CF3CE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26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82F3D-A1E7-F040-0660-9FF9790FE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B35B1-1A66-2C77-C7AA-FB58984AF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007BD-6E7F-17ED-36BE-E29CCAFDB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C5261C-11D6-4932-B2C3-DFED7D195D8E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4D5DB-191A-52B0-6D40-0AD2FFC7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6A186-C9A4-39BE-0366-86E0AE46C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1AD522-963A-4CA6-B0E9-17BED62548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3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26" Type="http://schemas.openxmlformats.org/officeDocument/2006/relationships/image" Target="../media/image41.png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34" Type="http://schemas.openxmlformats.org/officeDocument/2006/relationships/image" Target="../media/image4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33" Type="http://schemas.openxmlformats.org/officeDocument/2006/relationships/image" Target="../media/image47.png"/><Relationship Id="rId2" Type="http://schemas.openxmlformats.org/officeDocument/2006/relationships/image" Target="../media/image20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24" Type="http://schemas.openxmlformats.org/officeDocument/2006/relationships/image" Target="../media/image2.png"/><Relationship Id="rId32" Type="http://schemas.openxmlformats.org/officeDocument/2006/relationships/image" Target="../media/image46.png"/><Relationship Id="rId5" Type="http://schemas.openxmlformats.org/officeDocument/2006/relationships/image" Target="../media/image23.png"/><Relationship Id="rId15" Type="http://schemas.openxmlformats.org/officeDocument/2006/relationships/image" Target="../media/image18.png"/><Relationship Id="rId23" Type="http://schemas.openxmlformats.org/officeDocument/2006/relationships/image" Target="../media/image1.png"/><Relationship Id="rId28" Type="http://schemas.openxmlformats.org/officeDocument/2006/relationships/image" Target="../media/image43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31" Type="http://schemas.openxmlformats.org/officeDocument/2006/relationships/image" Target="../media/image45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Relationship Id="rId22" Type="http://schemas.openxmlformats.org/officeDocument/2006/relationships/image" Target="../media/image39.png"/><Relationship Id="rId27" Type="http://schemas.openxmlformats.org/officeDocument/2006/relationships/image" Target="../media/image42.png"/><Relationship Id="rId30" Type="http://schemas.openxmlformats.org/officeDocument/2006/relationships/image" Target="../media/image3.png"/><Relationship Id="rId35" Type="http://schemas.openxmlformats.org/officeDocument/2006/relationships/image" Target="../media/image49.png"/><Relationship Id="rId8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EDE1-1AD6-9826-4B64-10152ADBC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6017" y="-79534"/>
            <a:ext cx="9144000" cy="2387600"/>
          </a:xfrm>
        </p:spPr>
        <p:txBody>
          <a:bodyPr/>
          <a:lstStyle/>
          <a:p>
            <a:r>
              <a:rPr lang="en-GB" dirty="0"/>
              <a:t>Pica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45A8C6-19CD-342E-8175-1C988FB16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39781" y="2451015"/>
            <a:ext cx="9890979" cy="2597594"/>
          </a:xfrm>
        </p:spPr>
        <p:txBody>
          <a:bodyPr>
            <a:normAutofit/>
          </a:bodyPr>
          <a:lstStyle/>
          <a:p>
            <a:r>
              <a:rPr lang="en-GB" sz="1800" dirty="0"/>
              <a:t>Dr Samuel Chawner</a:t>
            </a:r>
          </a:p>
          <a:p>
            <a:endParaRPr lang="en-GB" sz="1800" dirty="0"/>
          </a:p>
          <a:p>
            <a:r>
              <a:rPr lang="en-GB" sz="1800" dirty="0"/>
              <a:t>Wellcome Trust Career Development Award Fellow</a:t>
            </a:r>
          </a:p>
          <a:p>
            <a:r>
              <a:rPr lang="en-GB" sz="1800" dirty="0"/>
              <a:t>HCRW Emerging Leader</a:t>
            </a:r>
          </a:p>
          <a:p>
            <a:endParaRPr lang="en-GB" sz="1800" dirty="0"/>
          </a:p>
          <a:p>
            <a:r>
              <a:rPr lang="en-GB" sz="1800" dirty="0"/>
              <a:t>Division of Psychological Medicine &amp; Clinical Neurosciences</a:t>
            </a:r>
          </a:p>
          <a:p>
            <a:r>
              <a:rPr lang="en-GB" sz="1800" dirty="0"/>
              <a:t>Cardiff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0EA2E-DDA5-D491-12EB-16C46C669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08" y="5732203"/>
            <a:ext cx="855351" cy="855351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A069C0D-5444-1AF8-812D-BA94893A7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"/>
          <a:stretch/>
        </p:blipFill>
        <p:spPr>
          <a:xfrm>
            <a:off x="4307708" y="5796516"/>
            <a:ext cx="3111764" cy="7752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1A13C4-5AA7-4265-F22B-8E42F14E8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966" y="5720630"/>
            <a:ext cx="1413886" cy="866924"/>
          </a:xfrm>
          <a:prstGeom prst="rect">
            <a:avLst/>
          </a:prstGeom>
        </p:spPr>
      </p:pic>
      <p:pic>
        <p:nvPicPr>
          <p:cNvPr id="7" name="Picture 2" descr="It's beloved, but Australia's magpie is an international ...">
            <a:extLst>
              <a:ext uri="{FF2B5EF4-FFF2-40B4-BE49-F238E27FC236}">
                <a16:creationId xmlns:a16="http://schemas.microsoft.com/office/drawing/2014/main" id="{241B7BF3-EDCD-D846-E079-7A134909D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901" y="2386947"/>
            <a:ext cx="3375321" cy="25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73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00AC7-4E09-56B1-9F48-2B8E710F4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Pica Prevalence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8811C-6622-4458-E7D7-FEC95890A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/>
              <a:t>3% at any age</a:t>
            </a:r>
          </a:p>
          <a:p>
            <a:r>
              <a:rPr lang="en-GB" dirty="0"/>
              <a:t>3 years -  2.29%</a:t>
            </a:r>
          </a:p>
          <a:p>
            <a:r>
              <a:rPr lang="en-GB" dirty="0"/>
              <a:t>4.5 years – 0.78%</a:t>
            </a:r>
          </a:p>
          <a:p>
            <a:r>
              <a:rPr lang="en-GB" dirty="0"/>
              <a:t>5.5 years – 0.62%</a:t>
            </a:r>
          </a:p>
          <a:p>
            <a:r>
              <a:rPr lang="en-GB" dirty="0"/>
              <a:t>6.5 years  – 0.55%</a:t>
            </a:r>
          </a:p>
          <a:p>
            <a:r>
              <a:rPr lang="en-GB" dirty="0"/>
              <a:t>9.5 years – 0.33%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20% persistent pica – 80% only at one age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A9345D2-C02D-4A04-26E0-8CAA63124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047588"/>
              </p:ext>
            </p:extLst>
          </p:nvPr>
        </p:nvGraphicFramePr>
        <p:xfrm>
          <a:off x="4626427" y="1209523"/>
          <a:ext cx="6480629" cy="350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9502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8011-89F9-598E-C9D1-9AA34538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Male vs Female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94E051-D915-517D-41A1-47142D0A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04" y="1287235"/>
            <a:ext cx="8495211" cy="530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5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25A9-70AB-0885-87C6-963C7B99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Neurodivergence: autism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EAB7DEE-3B53-284F-CF9B-EC8BB1BE84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/>
          <a:stretch>
            <a:fillRect/>
          </a:stretch>
        </p:blipFill>
        <p:spPr bwMode="auto">
          <a:xfrm>
            <a:off x="1396776" y="1404257"/>
            <a:ext cx="914912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6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837FA-86C1-F202-777B-C825333F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99EE-5438-C01D-F838-361743B2C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Neurodivergence</a:t>
            </a:r>
            <a:r>
              <a:rPr lang="en-GB"/>
              <a:t>: developmental delay</a:t>
            </a:r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CA02297-5CE2-7A83-445D-4E5FA998F3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2153"/>
          <a:stretch>
            <a:fillRect/>
          </a:stretch>
        </p:blipFill>
        <p:spPr bwMode="auto">
          <a:xfrm>
            <a:off x="684027" y="1567770"/>
            <a:ext cx="8457615" cy="481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9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436842-C5F1-E60F-96C4-1B3DB6B4F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053" y="1194688"/>
            <a:ext cx="9398864" cy="47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9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8E6E-DE0C-57F2-8464-4AC58F78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Psychiatric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8ADD-64DB-8667-3C77-47E927AB8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Children with pica were more likely to have psychiatric or </a:t>
            </a:r>
            <a:r>
              <a:rPr lang="en-US" b="1" dirty="0" err="1"/>
              <a:t>behavioural</a:t>
            </a:r>
            <a:r>
              <a:rPr lang="en-US" b="1" dirty="0"/>
              <a:t> difficulties </a:t>
            </a:r>
          </a:p>
          <a:p>
            <a:r>
              <a:rPr lang="en-US" dirty="0"/>
              <a:t>Children with pica also showed more </a:t>
            </a:r>
            <a:r>
              <a:rPr lang="en-US" b="1" dirty="0"/>
              <a:t>hyperactivity, conduct difficulties, peer problems, emotional challenges,</a:t>
            </a:r>
            <a:r>
              <a:rPr lang="en-US" dirty="0"/>
              <a:t> and </a:t>
            </a:r>
            <a:r>
              <a:rPr lang="en-US" b="1" dirty="0"/>
              <a:t>fewer prosocial </a:t>
            </a:r>
            <a:r>
              <a:rPr lang="en-US" b="1" dirty="0" err="1"/>
              <a:t>behaviours</a:t>
            </a:r>
            <a:r>
              <a:rPr lang="en-US" b="1" dirty="0"/>
              <a:t>.</a:t>
            </a:r>
          </a:p>
          <a:p>
            <a:r>
              <a:rPr lang="en-US" b="1" dirty="0"/>
              <a:t>No evidence </a:t>
            </a:r>
            <a:r>
              <a:rPr lang="en-US" dirty="0"/>
              <a:t>was found that pica increased the chance of emotional disorders or later eating disorder risk.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698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27D0-F866-A1F2-C3FC-32FB81C0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45BB8-4F2E-9995-9408-CB87E988A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944" y="2065110"/>
            <a:ext cx="10515600" cy="4351338"/>
          </a:xfrm>
        </p:spPr>
        <p:txBody>
          <a:bodyPr/>
          <a:lstStyle/>
          <a:p>
            <a:r>
              <a:rPr lang="en-GB" dirty="0"/>
              <a:t>Pica is common in childhood – 3%</a:t>
            </a:r>
          </a:p>
          <a:p>
            <a:pPr lvl="1"/>
            <a:r>
              <a:rPr lang="en-GB" dirty="0"/>
              <a:t>Current NHS provision does not meet clinical need</a:t>
            </a:r>
          </a:p>
          <a:p>
            <a:r>
              <a:rPr lang="en-GB" dirty="0"/>
              <a:t>Pica on average decreases with age – but many children persist</a:t>
            </a:r>
          </a:p>
          <a:p>
            <a:r>
              <a:rPr lang="en-GB" dirty="0"/>
              <a:t>Associated with neurodivergence and psychiatric outcomes</a:t>
            </a:r>
          </a:p>
          <a:p>
            <a:r>
              <a:rPr lang="en-GB" dirty="0"/>
              <a:t>Need for holistic clinical support </a:t>
            </a:r>
          </a:p>
        </p:txBody>
      </p:sp>
    </p:spTree>
    <p:extLst>
      <p:ext uri="{BB962C8B-B14F-4D97-AF65-F5344CB8AC3E}">
        <p14:creationId xmlns:p14="http://schemas.microsoft.com/office/powerpoint/2010/main" val="167679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2ACF-AF26-8A9D-DA99-785D33E6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F025D-546F-6A77-687B-6A079B32D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 list of information&#10;&#10;AI-generated content may be incorrect.">
            <a:extLst>
              <a:ext uri="{FF2B5EF4-FFF2-40B4-BE49-F238E27FC236}">
                <a16:creationId xmlns:a16="http://schemas.microsoft.com/office/drawing/2014/main" id="{62FE0E37-7DF9-2689-E0C7-58B4F7888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44"/>
            <a:ext cx="12192000" cy="6793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40CFC-3BC7-3698-8FAF-717AFBEF8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0691918" y="280831"/>
            <a:ext cx="896002" cy="89600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48531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5622F-B06C-60B3-7864-F430B061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12B44-CA6C-4579-6A64-A7690120C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 website&#10;&#10;AI-generated content may be incorrect.">
            <a:extLst>
              <a:ext uri="{FF2B5EF4-FFF2-40B4-BE49-F238E27FC236}">
                <a16:creationId xmlns:a16="http://schemas.microsoft.com/office/drawing/2014/main" id="{F0DC9CC7-130F-49AA-F02F-2BCDD740F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97"/>
            <a:ext cx="12192000" cy="6792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5D8FF-E60F-91B8-5CB3-4C6D22FCF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1075966" y="5415898"/>
            <a:ext cx="896002" cy="89600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96195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D91C88-771B-485C-93F8-9AAABB1762E1}"/>
              </a:ext>
            </a:extLst>
          </p:cNvPr>
          <p:cNvSpPr txBox="1"/>
          <p:nvPr/>
        </p:nvSpPr>
        <p:spPr>
          <a:xfrm>
            <a:off x="402027" y="49598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 Thanks!</a:t>
            </a:r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CEC614BD-2FD1-867D-65DD-F7D1A9A9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17721" y="1596947"/>
            <a:ext cx="896002" cy="896002"/>
          </a:xfrm>
          <a:prstGeom prst="flowChartConnector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E17B0-63D3-E817-E674-98D864C74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 flipH="1">
            <a:off x="2021543" y="2651375"/>
            <a:ext cx="934321" cy="934321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C7D1C5-A39B-FA38-E3C9-1AE0806EC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 flipH="1">
            <a:off x="3970661" y="2712606"/>
            <a:ext cx="934320" cy="934320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9A93C0-2ABA-2BD2-EFBC-4DCFC1C1A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67" b="16667"/>
          <a:stretch/>
        </p:blipFill>
        <p:spPr>
          <a:xfrm flipH="1">
            <a:off x="1054587" y="4111207"/>
            <a:ext cx="825366" cy="825366"/>
          </a:xfrm>
          <a:prstGeom prst="flowChartConnector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7833D5-97C0-119A-301D-B18D55A251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652" t="7275" r="2652" b="17725"/>
          <a:stretch/>
        </p:blipFill>
        <p:spPr>
          <a:xfrm>
            <a:off x="2976926" y="4194802"/>
            <a:ext cx="934321" cy="934321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92F56-7470-4922-21CD-999AB203ED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128" t="-266" r="1128" b="25266"/>
          <a:stretch/>
        </p:blipFill>
        <p:spPr>
          <a:xfrm>
            <a:off x="2064560" y="3790639"/>
            <a:ext cx="935993" cy="935993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57DB23-9E1B-3EBA-5E1C-1A1C136537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2971" y="3831106"/>
            <a:ext cx="934320" cy="934320"/>
          </a:xfrm>
          <a:prstGeom prst="flowChartConnector">
            <a:avLst/>
          </a:prstGeom>
        </p:spPr>
      </p:pic>
      <p:pic>
        <p:nvPicPr>
          <p:cNvPr id="17" name="Picture 2" descr="Helga Ask (@helga_ask) | Twitter">
            <a:extLst>
              <a:ext uri="{FF2B5EF4-FFF2-40B4-BE49-F238E27FC236}">
                <a16:creationId xmlns:a16="http://schemas.microsoft.com/office/drawing/2014/main" id="{E6B5FBDF-3D6C-E4E4-4380-0BC5BE05C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07" y="1988396"/>
            <a:ext cx="934321" cy="93432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6A9207-D37C-AD8A-2E47-BAB6FAD7E9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0363" y="4777694"/>
            <a:ext cx="923172" cy="935993"/>
          </a:xfrm>
          <a:prstGeom prst="rect">
            <a:avLst/>
          </a:prstGeom>
        </p:spPr>
      </p:pic>
      <p:pic>
        <p:nvPicPr>
          <p:cNvPr id="19" name="Picture 2" descr="Nadia Micali (@MicaliNadia) | Twitter">
            <a:extLst>
              <a:ext uri="{FF2B5EF4-FFF2-40B4-BE49-F238E27FC236}">
                <a16:creationId xmlns:a16="http://schemas.microsoft.com/office/drawing/2014/main" id="{EA9E96F5-A7FC-842C-D5C7-0561B2F7D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7154" r="-1307" b="17942"/>
          <a:stretch/>
        </p:blipFill>
        <p:spPr bwMode="auto">
          <a:xfrm>
            <a:off x="3041103" y="1952930"/>
            <a:ext cx="934321" cy="93432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F33245-75DB-F1A8-7ABA-805EF4C2AD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3960" y="2044948"/>
            <a:ext cx="923760" cy="923760"/>
          </a:xfrm>
          <a:prstGeom prst="flowChartConnector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C1CB78-E951-3018-0880-B8DDB27469E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56" r="3656"/>
          <a:stretch/>
        </p:blipFill>
        <p:spPr>
          <a:xfrm>
            <a:off x="2993005" y="3094972"/>
            <a:ext cx="934321" cy="934321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41BA4E-19BC-46EF-1D89-5031E53449F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8139" b="8139"/>
          <a:stretch/>
        </p:blipFill>
        <p:spPr>
          <a:xfrm>
            <a:off x="4886978" y="4124886"/>
            <a:ext cx="919786" cy="919786"/>
          </a:xfrm>
          <a:prstGeom prst="flowChartConnector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D3E827-FC3C-5A83-D1FA-50B96045221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/>
          <a:stretch/>
        </p:blipFill>
        <p:spPr>
          <a:xfrm>
            <a:off x="1026710" y="2994573"/>
            <a:ext cx="896002" cy="896002"/>
          </a:xfrm>
          <a:prstGeom prst="flowChartConnector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536061-5548-1825-9B74-6B09F8EF8A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7619" y="3049090"/>
            <a:ext cx="995413" cy="995413"/>
          </a:xfrm>
          <a:prstGeom prst="flowChartConnector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80CE3E-1820-FC2A-01C8-2CD0EB175B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99827" y="1436275"/>
            <a:ext cx="1007693" cy="1007693"/>
          </a:xfrm>
          <a:prstGeom prst="flowChartConnector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916BC2-1DF2-9D12-D0B6-D0CE7ADB87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17991" y="5159701"/>
            <a:ext cx="995413" cy="995413"/>
          </a:xfrm>
          <a:prstGeom prst="flowChartConnector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0D9946-FF6E-5D65-0F34-2DD2BE8FAB4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8181" t="16666" r="22054" b="31653"/>
          <a:stretch>
            <a:fillRect/>
          </a:stretch>
        </p:blipFill>
        <p:spPr>
          <a:xfrm>
            <a:off x="1000873" y="5129123"/>
            <a:ext cx="862008" cy="896002"/>
          </a:xfrm>
          <a:prstGeom prst="flowChartConnector">
            <a:avLst/>
          </a:prstGeom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189DF395-8D75-BB60-5F1D-45F49C477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0"/>
          <a:stretch>
            <a:fillRect/>
          </a:stretch>
        </p:blipFill>
        <p:spPr>
          <a:xfrm>
            <a:off x="3892100" y="4840102"/>
            <a:ext cx="1007693" cy="1007693"/>
          </a:xfrm>
          <a:prstGeom prst="flowChartConnector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20BA1C-B134-DAFB-0ADD-CCE38DFE3B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00814" y="5379799"/>
            <a:ext cx="935993" cy="935993"/>
          </a:xfrm>
          <a:prstGeom prst="flowChartConnector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AF54A2-2EB5-1DB8-7D07-003481C42F4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6667" b="16667"/>
          <a:stretch>
            <a:fillRect/>
          </a:stretch>
        </p:blipFill>
        <p:spPr>
          <a:xfrm>
            <a:off x="3067955" y="931589"/>
            <a:ext cx="896003" cy="896003"/>
          </a:xfrm>
          <a:prstGeom prst="flowChartConnector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B3C0-713A-3F61-0ED0-EDAA0148C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57904" y="1011206"/>
            <a:ext cx="855351" cy="855351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0739360-E860-8093-AC14-FC61595D61C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5"/>
          <a:stretch/>
        </p:blipFill>
        <p:spPr>
          <a:xfrm>
            <a:off x="6566276" y="2193475"/>
            <a:ext cx="3111764" cy="7752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Picture 2" descr="Norwegian Mother, Father and Child Cohort Study (MoBa) - NIPH">
            <a:extLst>
              <a:ext uri="{FF2B5EF4-FFF2-40B4-BE49-F238E27FC236}">
                <a16:creationId xmlns:a16="http://schemas.microsoft.com/office/drawing/2014/main" id="{64E87CBD-268C-CFB9-E651-1134F899B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8" y="4228587"/>
            <a:ext cx="982527" cy="70362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ontacts | Avon Longitudinal Study of Parents and Children | University of  Bristol">
            <a:extLst>
              <a:ext uri="{FF2B5EF4-FFF2-40B4-BE49-F238E27FC236}">
                <a16:creationId xmlns:a16="http://schemas.microsoft.com/office/drawing/2014/main" id="{91CBF5F4-706F-4264-7FAF-88C4EF812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80" y="4230653"/>
            <a:ext cx="1212777" cy="158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Born In Bradford">
            <a:extLst>
              <a:ext uri="{FF2B5EF4-FFF2-40B4-BE49-F238E27FC236}">
                <a16:creationId xmlns:a16="http://schemas.microsoft.com/office/drawing/2014/main" id="{BF451E96-9B17-0638-1E5A-EC4DCF25F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8" y="4977605"/>
            <a:ext cx="1277615" cy="839444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colorful circle with white text&#10;&#10;Description automatically generated">
            <a:extLst>
              <a:ext uri="{FF2B5EF4-FFF2-40B4-BE49-F238E27FC236}">
                <a16:creationId xmlns:a16="http://schemas.microsoft.com/office/drawing/2014/main" id="{262B8073-2B68-E611-2794-6B0BC5B6D3A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90962" y="3008275"/>
            <a:ext cx="1212681" cy="1182636"/>
          </a:xfrm>
          <a:prstGeom prst="rect">
            <a:avLst/>
          </a:prstGeom>
        </p:spPr>
      </p:pic>
      <p:pic>
        <p:nvPicPr>
          <p:cNvPr id="38" name="Picture 37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C6C2CA56-4838-A1B5-3B0C-54BD2B1B361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55606" y="3059018"/>
            <a:ext cx="3111765" cy="106973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508015-F519-A1AA-2EC1-4FA0F023C3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760894" y="1076419"/>
            <a:ext cx="1413886" cy="866924"/>
          </a:xfrm>
          <a:prstGeom prst="rect">
            <a:avLst/>
          </a:prstGeom>
        </p:spPr>
      </p:pic>
      <p:pic>
        <p:nvPicPr>
          <p:cNvPr id="40" name="Picture 4" descr="Wellcome Trust funding – what's coming up – Mental Health Research">
            <a:extLst>
              <a:ext uri="{FF2B5EF4-FFF2-40B4-BE49-F238E27FC236}">
                <a16:creationId xmlns:a16="http://schemas.microsoft.com/office/drawing/2014/main" id="{3F04F591-B089-1D94-491D-9F555532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86" y="5031453"/>
            <a:ext cx="982861" cy="98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Rosetrees Trust ...">
            <a:extLst>
              <a:ext uri="{FF2B5EF4-FFF2-40B4-BE49-F238E27FC236}">
                <a16:creationId xmlns:a16="http://schemas.microsoft.com/office/drawing/2014/main" id="{A606BB8B-3DAD-DC36-E893-A84AB570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889" y="2201731"/>
            <a:ext cx="1806674" cy="54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BAF5-F762-74B1-25D6-EB951319640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83708" y="5212683"/>
            <a:ext cx="1538014" cy="801631"/>
          </a:xfrm>
          <a:prstGeom prst="rect">
            <a:avLst/>
          </a:prstGeom>
        </p:spPr>
      </p:pic>
      <p:pic>
        <p:nvPicPr>
          <p:cNvPr id="43" name="Picture 10" descr="Homepage | Health Care Research Wales">
            <a:extLst>
              <a:ext uri="{FF2B5EF4-FFF2-40B4-BE49-F238E27FC236}">
                <a16:creationId xmlns:a16="http://schemas.microsoft.com/office/drawing/2014/main" id="{86392A2E-37D3-85D8-A812-9268B5521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19489" r="14074" b="23970"/>
          <a:stretch>
            <a:fillRect/>
          </a:stretch>
        </p:blipFill>
        <p:spPr bwMode="auto">
          <a:xfrm>
            <a:off x="10240784" y="3027578"/>
            <a:ext cx="1538014" cy="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88BF1F6-F8FD-CB96-2810-4EE26C84B70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293756" y="4156790"/>
            <a:ext cx="2758908" cy="75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8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5C945B-BABB-0FB5-CD68-E83D66A1F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3049" y="507367"/>
            <a:ext cx="3782758" cy="57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0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07DE-C7BF-596F-F6B0-1227CEE02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7E71-A756-5E58-17D0-687F80F4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46" y="222833"/>
            <a:ext cx="10515600" cy="1325563"/>
          </a:xfrm>
        </p:spPr>
        <p:txBody>
          <a:bodyPr/>
          <a:lstStyle/>
          <a:p>
            <a:r>
              <a:rPr lang="en-GB" dirty="0"/>
              <a:t>DSM 5 Eating Disorders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0BF4E-C6C7-D20D-DE98-96735232A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Pica</a:t>
            </a:r>
          </a:p>
          <a:p>
            <a:r>
              <a:rPr lang="en-GB" sz="4000" b="1" dirty="0"/>
              <a:t>Rumination Disorder</a:t>
            </a:r>
          </a:p>
          <a:p>
            <a:r>
              <a:rPr lang="en-GB" sz="4000" b="1" dirty="0"/>
              <a:t>ARFID</a:t>
            </a:r>
          </a:p>
          <a:p>
            <a:r>
              <a:rPr lang="en-GB" sz="4000" b="1" dirty="0"/>
              <a:t>Anorexia Nervosa</a:t>
            </a:r>
          </a:p>
          <a:p>
            <a:r>
              <a:rPr lang="en-GB" sz="4000" b="1" dirty="0"/>
              <a:t>Bulimia Nervosa</a:t>
            </a:r>
          </a:p>
          <a:p>
            <a:r>
              <a:rPr lang="en-GB" sz="4000" b="1" dirty="0"/>
              <a:t>Binge-Eating Disorder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2E0D99-595F-6C34-80D7-5BA4EFFA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1" t="11621" r="41514" b="3730"/>
          <a:stretch/>
        </p:blipFill>
        <p:spPr>
          <a:xfrm>
            <a:off x="7597422" y="222833"/>
            <a:ext cx="4030663" cy="63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28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7E7E18-A8BB-2EBB-8AB1-B5CB8F250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356" y="565340"/>
            <a:ext cx="8590979" cy="57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1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967DA-B635-0A7B-8C94-449ED9B8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DSM 5 Pica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727D0-2FA7-0176-4D20-174593D4B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A.     Persistent eating of nonnutritive, </a:t>
            </a:r>
            <a:r>
              <a:rPr lang="en-GB" dirty="0" err="1"/>
              <a:t>nonfood</a:t>
            </a:r>
            <a:r>
              <a:rPr lang="en-GB" dirty="0"/>
              <a:t> substances over a period of at least 1 month.</a:t>
            </a:r>
          </a:p>
          <a:p>
            <a:pPr marL="0" indent="0">
              <a:buNone/>
            </a:pPr>
            <a:r>
              <a:rPr lang="en-GB" dirty="0"/>
              <a:t>B.     The eating of nonnutritive, </a:t>
            </a:r>
            <a:r>
              <a:rPr lang="en-GB" dirty="0" err="1"/>
              <a:t>nonfood</a:t>
            </a:r>
            <a:r>
              <a:rPr lang="en-GB" dirty="0"/>
              <a:t> substances is inappropriate to the developmental level of the individual.</a:t>
            </a:r>
          </a:p>
          <a:p>
            <a:pPr marL="0" indent="0">
              <a:buNone/>
            </a:pPr>
            <a:r>
              <a:rPr lang="en-GB" dirty="0"/>
              <a:t>C.     The eating </a:t>
            </a:r>
            <a:r>
              <a:rPr lang="en-GB" dirty="0" err="1"/>
              <a:t>behavior</a:t>
            </a:r>
            <a:r>
              <a:rPr lang="en-GB" dirty="0"/>
              <a:t> is not part of a culturally supported or socially normative practice.</a:t>
            </a:r>
          </a:p>
          <a:p>
            <a:pPr marL="0" indent="0">
              <a:buNone/>
            </a:pPr>
            <a:r>
              <a:rPr lang="en-GB" dirty="0"/>
              <a:t>D.    If the eating </a:t>
            </a:r>
            <a:r>
              <a:rPr lang="en-GB" dirty="0" err="1"/>
              <a:t>behavior</a:t>
            </a:r>
            <a:r>
              <a:rPr lang="en-GB" dirty="0"/>
              <a:t> occurs in the context of another mental disorder (e.g., intellectual disability [intellectual developmental disorder], autism spectrum disorder, schizophrenia) or medical condition (including pregnancy), it is sufficiently severe to warrant additional clinical attention.</a:t>
            </a:r>
          </a:p>
        </p:txBody>
      </p:sp>
    </p:spTree>
    <p:extLst>
      <p:ext uri="{BB962C8B-B14F-4D97-AF65-F5344CB8AC3E}">
        <p14:creationId xmlns:p14="http://schemas.microsoft.com/office/powerpoint/2010/main" val="2481416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5E6AE0-9C9D-C5E9-EF5C-73A6005B8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46" y="1690688"/>
            <a:ext cx="8830907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B948B264-7294-3908-7C6A-3796E7DD38C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955406" y="87077"/>
            <a:ext cx="1105009" cy="174154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304791-C633-E8A3-78D7-BA80DFAEB4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1881" y="134970"/>
            <a:ext cx="10971300" cy="2166047"/>
          </a:xfrm>
        </p:spPr>
        <p:txBody>
          <a:bodyPr vert="horz" anchorCtr="0">
            <a:normAutofit fontScale="90000"/>
          </a:bodyPr>
          <a:lstStyle/>
          <a:p>
            <a:pPr>
              <a:spcBef>
                <a:spcPts val="1440"/>
              </a:spcBef>
              <a:spcAft>
                <a:spcPts val="1200"/>
              </a:spcAft>
            </a:pPr>
            <a:r>
              <a:rPr lang="en-GB" sz="3870" b="1"/>
              <a:t>ALSPAC</a:t>
            </a:r>
            <a:br>
              <a:rPr lang="en-GB" sz="3144" b="1"/>
            </a:br>
            <a:r>
              <a:rPr lang="en-GB" sz="2177"/>
              <a:t>Avon Longitudinal Study of Parents and Children </a:t>
            </a:r>
            <a:r>
              <a:rPr lang="en-GB" sz="3870"/>
              <a:t> </a:t>
            </a:r>
            <a:br>
              <a:rPr lang="en-GB" sz="3870"/>
            </a:br>
            <a:r>
              <a:rPr lang="en-GB" sz="1814"/>
              <a:t>University of Bristol, UK</a:t>
            </a:r>
            <a:br>
              <a:rPr lang="en-GB" sz="1814"/>
            </a:br>
            <a:r>
              <a:rPr lang="en-GB" sz="1814"/>
              <a:t>1990s-Ongoing</a:t>
            </a:r>
            <a:br>
              <a:rPr lang="en-GB" sz="3870"/>
            </a:br>
            <a:endParaRPr lang="en-GB" sz="387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56A7E-2A6D-BC45-2506-E927CD86A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70987" y="3134782"/>
            <a:ext cx="967864" cy="9678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54B60-E14A-B8AD-6B44-EDA0F15156A2}"/>
              </a:ext>
            </a:extLst>
          </p:cNvPr>
          <p:cNvSpPr txBox="1"/>
          <p:nvPr/>
        </p:nvSpPr>
        <p:spPr>
          <a:xfrm>
            <a:off x="1959453" y="3282813"/>
            <a:ext cx="2195653" cy="804159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/>
          <a:lstStyle/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814">
                <a:latin typeface="Liberation Sans" pitchFamily="18"/>
                <a:ea typeface="Noto Sans CJK SC" pitchFamily="2"/>
                <a:cs typeface="FreeSans" pitchFamily="2"/>
              </a:rPr>
              <a:t>Sample Size</a:t>
            </a:r>
          </a:p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814">
                <a:latin typeface="Liberation Sans" pitchFamily="18"/>
                <a:ea typeface="Noto Sans CJK SC" pitchFamily="2"/>
                <a:cs typeface="FreeSans" pitchFamily="2"/>
              </a:rPr>
              <a:t>~14,000 families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D124D-70BA-04A0-5E26-9E78E72F13A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98531" y="3282813"/>
            <a:ext cx="750171" cy="7501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A72163-EB22-F33C-EC4A-F850FB825B61}"/>
              </a:ext>
            </a:extLst>
          </p:cNvPr>
          <p:cNvSpPr txBox="1"/>
          <p:nvPr/>
        </p:nvSpPr>
        <p:spPr>
          <a:xfrm>
            <a:off x="6749137" y="3283249"/>
            <a:ext cx="3918042" cy="106016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/>
          <a:lstStyle/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814">
                <a:latin typeface="Liberation Sans" pitchFamily="18"/>
                <a:ea typeface="Noto Sans CJK SC" pitchFamily="2"/>
                <a:cs typeface="FreeSans" pitchFamily="2"/>
              </a:rPr>
              <a:t>Coverage</a:t>
            </a:r>
          </a:p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814">
                <a:latin typeface="Liberation Sans" pitchFamily="18"/>
                <a:ea typeface="Noto Sans CJK SC" pitchFamily="2"/>
                <a:cs typeface="FreeSans" pitchFamily="2"/>
              </a:rPr>
              <a:t>Southwest England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3EACD-7080-297B-9DA8-4D4DC0F049AB}"/>
              </a:ext>
            </a:extLst>
          </p:cNvPr>
          <p:cNvSpPr txBox="1"/>
          <p:nvPr/>
        </p:nvSpPr>
        <p:spPr>
          <a:xfrm>
            <a:off x="174804" y="2045445"/>
            <a:ext cx="10405298" cy="1437644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/>
          <a:lstStyle/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2177" b="1">
                <a:solidFill>
                  <a:srgbClr val="BF0041"/>
                </a:solidFill>
                <a:latin typeface="Liberation Sans" pitchFamily="18"/>
                <a:ea typeface="Noto Sans CJK SC" pitchFamily="2"/>
                <a:cs typeface="FreeSans" pitchFamily="2"/>
              </a:rPr>
              <a:t>Research Focus</a:t>
            </a:r>
          </a:p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693">
                <a:latin typeface="Liberation Sans" pitchFamily="18"/>
                <a:ea typeface="Noto Sans CJK SC" pitchFamily="2"/>
                <a:cs typeface="FreeSans" pitchFamily="2"/>
              </a:rPr>
              <a:t>Investigating the effects of genetics and environment (G×E) on health and disease across the lifespan.</a:t>
            </a:r>
          </a:p>
          <a:p>
            <a:pPr hangingPunct="0">
              <a:spcBef>
                <a:spcPts val="1440"/>
              </a:spcBef>
              <a:spcAft>
                <a:spcPts val="1200"/>
              </a:spcAft>
            </a:pPr>
            <a:endParaRPr lang="en-GB" sz="1209">
              <a:latin typeface="Liberation Sans" pitchFamily="18"/>
              <a:ea typeface="Noto Sans CJK SC" pitchFamily="2"/>
              <a:cs typeface="Free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3DB82-6D52-4C02-A8B6-C797C1E2D273}"/>
              </a:ext>
            </a:extLst>
          </p:cNvPr>
          <p:cNvSpPr txBox="1"/>
          <p:nvPr/>
        </p:nvSpPr>
        <p:spPr>
          <a:xfrm>
            <a:off x="564475" y="4353863"/>
            <a:ext cx="8361159" cy="1562602"/>
          </a:xfrm>
          <a:prstGeom prst="rect">
            <a:avLst/>
          </a:prstGeom>
          <a:noFill/>
          <a:ln w="12600">
            <a:solidFill>
              <a:srgbClr val="D62E4E"/>
            </a:solidFill>
            <a:prstDash val="solid"/>
          </a:ln>
        </p:spPr>
        <p:txBody>
          <a:bodyPr vert="horz" wrap="square" lIns="116248" tIns="61825" rIns="116248" bIns="61825" anchorCtr="0" compatLnSpc="0">
            <a:noAutofit/>
          </a:bodyPr>
          <a:lstStyle/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814" b="1" dirty="0">
                <a:latin typeface="Liberation Sans" pitchFamily="18"/>
                <a:ea typeface="Noto Sans CJK SC" pitchFamily="2"/>
                <a:cs typeface="FreeSans" pitchFamily="2"/>
              </a:rPr>
              <a:t>Data Collection Methods</a:t>
            </a:r>
          </a:p>
          <a:p>
            <a:pPr hangingPunct="0">
              <a:spcBef>
                <a:spcPts val="1440"/>
              </a:spcBef>
              <a:spcAft>
                <a:spcPts val="1200"/>
              </a:spcAft>
              <a:buSzPct val="45000"/>
              <a:buFont typeface="OpenSymbol"/>
              <a:buChar char="●"/>
            </a:pPr>
            <a:r>
              <a:rPr lang="en-GB" sz="1693" dirty="0">
                <a:latin typeface="Liberation Sans" pitchFamily="18"/>
                <a:ea typeface="Noto Sans CJK SC" pitchFamily="2"/>
                <a:cs typeface="FreeSans" pitchFamily="2"/>
              </a:rPr>
              <a:t>In-depth interviews</a:t>
            </a:r>
          </a:p>
          <a:p>
            <a:pPr hangingPunct="0">
              <a:spcBef>
                <a:spcPts val="1440"/>
              </a:spcBef>
              <a:spcAft>
                <a:spcPts val="1200"/>
              </a:spcAft>
              <a:buSzPct val="45000"/>
              <a:buFont typeface="OpenSymbol"/>
              <a:buChar char="●"/>
            </a:pPr>
            <a:r>
              <a:rPr lang="en-GB" sz="1693" dirty="0">
                <a:latin typeface="Liberation Sans" pitchFamily="18"/>
                <a:ea typeface="Noto Sans CJK SC" pitchFamily="2"/>
                <a:cs typeface="FreeSans" pitchFamily="2"/>
              </a:rPr>
              <a:t>Questionnaires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DA22E-D682-7376-4A28-4FA31360C93C}"/>
              </a:ext>
            </a:extLst>
          </p:cNvPr>
          <p:cNvSpPr txBox="1"/>
          <p:nvPr/>
        </p:nvSpPr>
        <p:spPr>
          <a:xfrm>
            <a:off x="472463" y="5934823"/>
            <a:ext cx="10013886" cy="1031429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/>
          <a:lstStyle/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814" dirty="0">
                <a:latin typeface="Liberation Sans" pitchFamily="18"/>
                <a:ea typeface="Noto Sans CJK SC" pitchFamily="2"/>
                <a:cs typeface="FreeSans" pitchFamily="2"/>
              </a:rPr>
              <a:t>Key Strength</a:t>
            </a:r>
          </a:p>
          <a:p>
            <a:pPr hangingPunct="0">
              <a:spcBef>
                <a:spcPts val="1440"/>
              </a:spcBef>
              <a:spcAft>
                <a:spcPts val="1200"/>
              </a:spcAft>
            </a:pPr>
            <a:r>
              <a:rPr lang="en-GB" sz="1693" dirty="0">
                <a:latin typeface="Liberation Sans" pitchFamily="18"/>
                <a:ea typeface="Noto Sans CJK SC" pitchFamily="2"/>
                <a:cs typeface="FreeSans" pitchFamily="2"/>
              </a:rPr>
              <a:t>Comprehensive genetic and environmental data enabling gene-environment interaction studies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DDF9F-A9C3-1894-78C9-8368BE6380AD}"/>
              </a:ext>
            </a:extLst>
          </p:cNvPr>
          <p:cNvSpPr txBox="1"/>
          <p:nvPr/>
        </p:nvSpPr>
        <p:spPr>
          <a:xfrm>
            <a:off x="4766822" y="4619450"/>
            <a:ext cx="3592808" cy="1040572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/>
          <a:lstStyle/>
          <a:p>
            <a:pPr hangingPunct="0"/>
            <a:endParaRPr lang="en-GB" sz="1451" b="1">
              <a:solidFill>
                <a:srgbClr val="FFFFFF"/>
              </a:solidFill>
              <a:latin typeface="Liberation Sans" pitchFamily="18"/>
              <a:ea typeface="Noto Sans CJK SC" pitchFamily="2"/>
              <a:cs typeface="FreeSans" pitchFamily="2"/>
            </a:endParaRPr>
          </a:p>
          <a:p>
            <a:pPr hangingPunct="0">
              <a:buSzPct val="45000"/>
              <a:buFont typeface="OpenSymbol"/>
              <a:buChar char="●"/>
            </a:pPr>
            <a:r>
              <a:rPr lang="en-GB" sz="1693">
                <a:latin typeface="Liberation Sans" pitchFamily="18"/>
                <a:ea typeface="Noto Sans CJK SC" pitchFamily="2"/>
                <a:cs typeface="FreeSans" pitchFamily="2"/>
              </a:rPr>
              <a:t>Medical records</a:t>
            </a:r>
          </a:p>
          <a:p>
            <a:pPr hangingPunct="0">
              <a:buSzPct val="45000"/>
              <a:buFont typeface="OpenSymbol"/>
              <a:buChar char="●"/>
            </a:pPr>
            <a:endParaRPr lang="en-GB" sz="1693">
              <a:latin typeface="Liberation Sans" pitchFamily="18"/>
              <a:ea typeface="Noto Sans CJK SC" pitchFamily="2"/>
              <a:cs typeface="FreeSans" pitchFamily="2"/>
            </a:endParaRPr>
          </a:p>
          <a:p>
            <a:pPr hangingPunct="0">
              <a:buSzPct val="45000"/>
              <a:buFont typeface="OpenSymbol"/>
              <a:buChar char="●"/>
            </a:pPr>
            <a:r>
              <a:rPr lang="en-GB" sz="1693">
                <a:latin typeface="Liberation Sans" pitchFamily="18"/>
                <a:ea typeface="Noto Sans CJK SC" pitchFamily="2"/>
                <a:cs typeface="FreeSans" pitchFamily="2"/>
              </a:rPr>
              <a:t>Biological samples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935C8A-3DD1-4CD5-78F9-3952DE6B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37"/>
            <a:ext cx="121920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34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A1BE-4D54-AF68-114C-3AEFDD959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the study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F5BC-A144-6CC6-FEE4-199A5025E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Mothers were asked, “How often does the child eat coal, dirt, or other non-nutritious substances?”</a:t>
            </a:r>
          </a:p>
          <a:p>
            <a:pPr lvl="1"/>
            <a:r>
              <a:rPr lang="en-GB" dirty="0"/>
              <a:t>3 years</a:t>
            </a:r>
          </a:p>
          <a:p>
            <a:pPr lvl="1"/>
            <a:r>
              <a:rPr lang="en-GB" dirty="0"/>
              <a:t>4.5 years</a:t>
            </a:r>
          </a:p>
          <a:p>
            <a:pPr lvl="1"/>
            <a:r>
              <a:rPr lang="en-GB" dirty="0"/>
              <a:t>5.5 years</a:t>
            </a:r>
          </a:p>
          <a:p>
            <a:pPr lvl="1"/>
            <a:r>
              <a:rPr lang="en-GB" dirty="0"/>
              <a:t>6.5 years</a:t>
            </a:r>
          </a:p>
          <a:p>
            <a:pPr lvl="1"/>
            <a:r>
              <a:rPr lang="en-GB" dirty="0"/>
              <a:t>9.5 years</a:t>
            </a:r>
          </a:p>
          <a:p>
            <a:r>
              <a:rPr lang="en-GB" dirty="0"/>
              <a:t>Scored for “yes/no” for pica presence</a:t>
            </a:r>
          </a:p>
          <a:p>
            <a:r>
              <a:rPr lang="en-GB" dirty="0"/>
              <a:t>When mothers answered “yes,” to the pica item, they were required to include what the child consumed</a:t>
            </a:r>
          </a:p>
        </p:txBody>
      </p:sp>
    </p:spTree>
    <p:extLst>
      <p:ext uri="{BB962C8B-B14F-4D97-AF65-F5344CB8AC3E}">
        <p14:creationId xmlns:p14="http://schemas.microsoft.com/office/powerpoint/2010/main" val="1257261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db74b30-9568-4856-bdbf-06759778fcbc}" enabled="0" method="" siteId="{bdb74b30-9568-4856-bdbf-06759778fc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429</Words>
  <Application>Microsoft Office PowerPoint</Application>
  <PresentationFormat>Widescreen</PresentationFormat>
  <Paragraphs>69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Pica Research</vt:lpstr>
      <vt:lpstr>PowerPoint Presentation</vt:lpstr>
      <vt:lpstr>DSM 5 Eating Disorders</vt:lpstr>
      <vt:lpstr>PowerPoint Presentation</vt:lpstr>
      <vt:lpstr>DSM 5 Pica criteria</vt:lpstr>
      <vt:lpstr>PowerPoint Presentation</vt:lpstr>
      <vt:lpstr>ALSPAC Avon Longitudinal Study of Parents and Children   University of Bristol, UK 1990s-Ongoing </vt:lpstr>
      <vt:lpstr>PowerPoint Presentation</vt:lpstr>
      <vt:lpstr>What did the study do?</vt:lpstr>
      <vt:lpstr>Pica Prevalence</vt:lpstr>
      <vt:lpstr>Male vs Female</vt:lpstr>
      <vt:lpstr>Neurodivergence: autism</vt:lpstr>
      <vt:lpstr>Neurodivergence: developmental delay</vt:lpstr>
      <vt:lpstr>PowerPoint Presentation</vt:lpstr>
      <vt:lpstr>Psychiatric outcomes</vt:lpstr>
      <vt:lpstr>Conclusions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Pica Research</dc:title>
  <dc:creator>Samuel Chawner</dc:creator>
  <cp:lastModifiedBy>Stacey Ahearne</cp:lastModifiedBy>
  <cp:revision>3</cp:revision>
  <dcterms:created xsi:type="dcterms:W3CDTF">2025-12-11T11:26:41Z</dcterms:created>
  <dcterms:modified xsi:type="dcterms:W3CDTF">2026-03-06T16:37:16Z</dcterms:modified>
</cp:coreProperties>
</file>